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950" y="360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6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7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2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6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75D0F-1E2E-44C3-94D4-9E419407E1A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01AA-8A0E-493F-92AF-4ACA006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8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vo33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40909"/>
            <a:ext cx="4209858" cy="297618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prstMaterial="metal"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44615" y="5741349"/>
            <a:ext cx="2516202" cy="62708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+mn-lt"/>
              </a:rPr>
              <a:t>anvo33.ru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8985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58" y="867694"/>
            <a:ext cx="7886700" cy="411956"/>
          </a:xfrm>
        </p:spPr>
        <p:txBody>
          <a:bodyPr>
            <a:normAutofit/>
          </a:bodyPr>
          <a:lstStyle/>
          <a:p>
            <a:r>
              <a:rPr lang="ru-RU" sz="1500" b="1" dirty="0"/>
              <a:t>                                         </a:t>
            </a:r>
            <a:r>
              <a:rPr lang="ru-RU" sz="1500" b="1" dirty="0">
                <a:latin typeface="+mn-lt"/>
              </a:rPr>
              <a:t>ОБ АССОЦИАЦИИ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3" y="633695"/>
            <a:ext cx="1235642" cy="873545"/>
          </a:xfrm>
        </p:spPr>
      </p:pic>
      <p:sp>
        <p:nvSpPr>
          <p:cNvPr id="5" name="Прямоугольник 4"/>
          <p:cNvSpPr/>
          <p:nvPr/>
        </p:nvSpPr>
        <p:spPr>
          <a:xfrm>
            <a:off x="297967" y="721157"/>
            <a:ext cx="8524430" cy="69861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7967" y="1835139"/>
            <a:ext cx="8524430" cy="24279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>
                <a:latin typeface="+mn-lt"/>
              </a:rPr>
              <a:t>	</a:t>
            </a:r>
            <a:r>
              <a:rPr lang="ru-RU" sz="1500" b="1" dirty="0" smtClean="0">
                <a:latin typeface="+mn-lt"/>
              </a:rPr>
              <a:t>Ассоциация </a:t>
            </a:r>
            <a:r>
              <a:rPr lang="ru-RU" sz="1500" b="1" dirty="0" err="1">
                <a:latin typeface="+mn-lt"/>
              </a:rPr>
              <a:t>недропользователей</a:t>
            </a:r>
            <a:r>
              <a:rPr lang="ru-RU" sz="1500" b="1" dirty="0">
                <a:latin typeface="+mn-lt"/>
              </a:rPr>
              <a:t> Владимирской области </a:t>
            </a:r>
            <a:r>
              <a:rPr lang="ru-RU" sz="1500" dirty="0">
                <a:latin typeface="+mn-lt"/>
              </a:rPr>
              <a:t>– это объединение добывающих и производственных предприятий, геологических, изыскательских и экспертных организаций, строительных и транспортно-логистических компаний, производителей техники и иных юридических лиц, осуществляющих предпринимательскую деятельность в сфере недропользования.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	</a:t>
            </a:r>
            <a:r>
              <a:rPr lang="ru-RU" sz="1500" dirty="0" smtClean="0">
                <a:latin typeface="+mn-lt"/>
              </a:rPr>
              <a:t>Ассоциация </a:t>
            </a:r>
            <a:r>
              <a:rPr lang="ru-RU" sz="1500" dirty="0" err="1">
                <a:latin typeface="+mn-lt"/>
              </a:rPr>
              <a:t>недропользователей</a:t>
            </a:r>
            <a:r>
              <a:rPr lang="ru-RU" sz="1500" dirty="0">
                <a:latin typeface="+mn-lt"/>
              </a:rPr>
              <a:t> Владимирской области нацелена на создание прозрачной и независимой системы регулирования недропользования, внедрение современных стандартов управления в отрасли и обеспечение условий для рационального недропользования во Владимирской области, развитие глубокой переработки полезных ископаемых, с последующим перевооружением перерабатывающих производств наукоемкими технологиями, а также внедрение инновационных технологий переработки отходов добычи и переработки нерудного сырья. </a:t>
            </a:r>
          </a:p>
          <a:p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1028" name="Picture 4" descr="http://st-megapolis.ru/wp-content/uploads/2013/12/%D0%A1%D1%82%D1%80%D0%BE%D0%B8%D1%82%D0%B5%D0%BB%D1%8C%D0%BD%D0%B0%D1%8F-%D1%8D%D0%BA%D1%81%D0%BF%D0%B5%D1%80%D1%82%D0%B8%D0%B7%D0%B0-%D0%B7%D0%B4%D0%B0%D0%BD%D0%B8%D0%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93" y="4677687"/>
            <a:ext cx="2059204" cy="12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talloinvest.com/upload/medialibrary/careers/snymok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44" y="4685482"/>
            <a:ext cx="2135981" cy="12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l-nerud.ru/wp-content/uploads/2014/08/%D0%9A%D0%B0%D1%80%D1%8C%D0%B5%D1%80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54" y="4678468"/>
            <a:ext cx="2135981" cy="12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4496" y="6082175"/>
            <a:ext cx="8524430" cy="371475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34" name="Picture 10" descr="https://lh5.googleusercontent.com/-U42Eakqh38c/VDUMvQaOVHI/AAAAAAADDeU/MWMz96_BoPs/s1280/IMG_5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7" y="4685482"/>
            <a:ext cx="2134379" cy="12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.freepik.com/free-icon/construction-excavator_318-6257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00" y="767030"/>
            <a:ext cx="558492" cy="5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reepik.com/free-icon/excavator_318-473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2" y="779971"/>
            <a:ext cx="634682" cy="5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ecteh-omsk.su/remont/logo_eiz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-2440" r="17204" b="2440"/>
          <a:stretch/>
        </p:blipFill>
        <p:spPr bwMode="auto">
          <a:xfrm>
            <a:off x="7284302" y="814076"/>
            <a:ext cx="748352" cy="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45" y="834638"/>
            <a:ext cx="7886700" cy="411956"/>
          </a:xfrm>
        </p:spPr>
        <p:txBody>
          <a:bodyPr>
            <a:normAutofit/>
          </a:bodyPr>
          <a:lstStyle/>
          <a:p>
            <a:r>
              <a:rPr lang="ru-RU" sz="1500" b="1" dirty="0"/>
              <a:t>                                         </a:t>
            </a:r>
            <a:r>
              <a:rPr lang="ru-RU" sz="1500" b="1" dirty="0">
                <a:latin typeface="+mn-lt"/>
              </a:rPr>
              <a:t>ОБРАЩЕНИЕ ПРЕДСЕДАТЕЛЯ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" y="607048"/>
            <a:ext cx="1235642" cy="873545"/>
          </a:xfrm>
        </p:spPr>
      </p:pic>
      <p:sp>
        <p:nvSpPr>
          <p:cNvPr id="5" name="Прямоугольник 4"/>
          <p:cNvSpPr/>
          <p:nvPr/>
        </p:nvSpPr>
        <p:spPr>
          <a:xfrm>
            <a:off x="282012" y="691306"/>
            <a:ext cx="8524430" cy="69861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012" y="1558997"/>
            <a:ext cx="8524430" cy="29720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dirty="0"/>
          </a:p>
          <a:p>
            <a:endParaRPr lang="en-US" sz="1350" dirty="0">
              <a:latin typeface="+mn-lt"/>
            </a:endParaRPr>
          </a:p>
          <a:p>
            <a:r>
              <a:rPr lang="en-US" sz="1350" dirty="0" smtClean="0">
                <a:latin typeface="+mn-lt"/>
              </a:rPr>
              <a:t>	</a:t>
            </a:r>
            <a:r>
              <a:rPr lang="ru-RU" sz="1350" dirty="0" smtClean="0">
                <a:latin typeface="+mn-lt"/>
              </a:rPr>
              <a:t>Ассоциация </a:t>
            </a:r>
            <a:r>
              <a:rPr lang="ru-RU" sz="1350" dirty="0" err="1">
                <a:latin typeface="+mn-lt"/>
              </a:rPr>
              <a:t>недропользователей</a:t>
            </a:r>
            <a:r>
              <a:rPr lang="ru-RU" sz="1350" dirty="0">
                <a:latin typeface="+mn-lt"/>
              </a:rPr>
              <a:t> Владимирской области создана 7 августа 2015 года в соответствии с Федеральным законом №7 «О некоммерческих организациях» и объединяет в своих рядах добывающие и производственные предприятия, проектные, геологические, изыскательские и экспертные организации, строительные и транспортно-логистические компании, производителей техники и иные юридические лица, осуществляющие предпринимательскую деятельность в сфере недропользования.</a:t>
            </a:r>
          </a:p>
          <a:p>
            <a:endParaRPr lang="ru-RU" sz="1350" dirty="0">
              <a:latin typeface="+mn-lt"/>
            </a:endParaRPr>
          </a:p>
          <a:p>
            <a:r>
              <a:rPr lang="en-US" sz="1350" dirty="0" smtClean="0">
                <a:latin typeface="+mn-lt"/>
              </a:rPr>
              <a:t>	</a:t>
            </a:r>
            <a:r>
              <a:rPr lang="ru-RU" sz="1350" dirty="0" smtClean="0">
                <a:latin typeface="+mn-lt"/>
              </a:rPr>
              <a:t>Работая </a:t>
            </a:r>
            <a:r>
              <a:rPr lang="ru-RU" sz="1350" dirty="0">
                <a:latin typeface="+mn-lt"/>
              </a:rPr>
              <a:t>плечом к плечу, мы выражаем коллективное мнение отрасли, формируем сильную команду, защищаем наши права и законные интересы, в том числе - на законодательном уровне и в прямом диалоге с органами государственной власти.</a:t>
            </a:r>
          </a:p>
          <a:p>
            <a:endParaRPr lang="en-US" sz="1350" dirty="0" smtClean="0">
              <a:latin typeface="+mn-lt"/>
            </a:endParaRPr>
          </a:p>
          <a:p>
            <a:r>
              <a:rPr lang="en-US" sz="1350" dirty="0" smtClean="0">
                <a:latin typeface="+mn-lt"/>
              </a:rPr>
              <a:t>	</a:t>
            </a:r>
            <a:r>
              <a:rPr lang="ru-RU" sz="1350" dirty="0" smtClean="0">
                <a:latin typeface="+mn-lt"/>
              </a:rPr>
              <a:t>Объединяясь</a:t>
            </a:r>
            <a:r>
              <a:rPr lang="ru-RU" sz="1350" dirty="0">
                <a:latin typeface="+mn-lt"/>
              </a:rPr>
              <a:t>, мы формируем цивилизованный рынок, подавая пример другим отраслям промышленности в применении современных технологий ведения бизнеса в интересах Владимирской области.</a:t>
            </a:r>
          </a:p>
          <a:p>
            <a:endParaRPr lang="ru-RU" sz="1350" dirty="0">
              <a:latin typeface="+mn-lt"/>
            </a:endParaRPr>
          </a:p>
          <a:p>
            <a:endParaRPr lang="en-US" sz="1350" b="1" dirty="0" smtClean="0">
              <a:latin typeface="+mn-lt"/>
            </a:endParaRPr>
          </a:p>
          <a:p>
            <a:r>
              <a:rPr lang="ru-RU" sz="1350" b="1" dirty="0" smtClean="0">
                <a:latin typeface="+mn-lt"/>
              </a:rPr>
              <a:t>Председатель </a:t>
            </a:r>
            <a:r>
              <a:rPr lang="ru-RU" sz="1350" b="1" dirty="0">
                <a:latin typeface="+mn-lt"/>
              </a:rPr>
              <a:t>Правления Ассоциации       </a:t>
            </a:r>
            <a:r>
              <a:rPr lang="ru-RU" sz="1350" b="1" dirty="0" smtClean="0">
                <a:latin typeface="+mn-lt"/>
              </a:rPr>
              <a:t>                                                                                                </a:t>
            </a:r>
            <a:r>
              <a:rPr lang="ru-RU" sz="1350" b="1" dirty="0" err="1">
                <a:latin typeface="+mn-lt"/>
              </a:rPr>
              <a:t>Воловодов</a:t>
            </a:r>
            <a:r>
              <a:rPr lang="ru-RU" sz="1350" b="1" dirty="0">
                <a:latin typeface="+mn-lt"/>
              </a:rPr>
              <a:t> А.А.</a:t>
            </a:r>
          </a:p>
          <a:p>
            <a:endParaRPr lang="ru-RU" sz="1050" b="1" dirty="0"/>
          </a:p>
          <a:p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2012" y="6133000"/>
            <a:ext cx="8524430" cy="371475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38" name="Picture 14" descr="https://image.freepik.com/free-icon/construction-excavator_318-625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45" y="737179"/>
            <a:ext cx="558492" cy="5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reepik.com/free-icon/excavator_318-473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12094"/>
          <a:stretch/>
        </p:blipFill>
        <p:spPr bwMode="auto">
          <a:xfrm>
            <a:off x="6624912" y="761652"/>
            <a:ext cx="643435" cy="5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ecteh-omsk.su/remont/logo_ei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-2440" r="17204" b="2440"/>
          <a:stretch/>
        </p:blipFill>
        <p:spPr bwMode="auto">
          <a:xfrm>
            <a:off x="7268347" y="784225"/>
            <a:ext cx="748352" cy="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ining-media.ru/images/2012/03/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1" y="4876923"/>
            <a:ext cx="2134378" cy="11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tmart.com/sources/Image/DSC_04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22" y="4883944"/>
            <a:ext cx="2135981" cy="11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uva.asia/uploads/posts/2010-11/1289329022_img_56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20" y="4890967"/>
            <a:ext cx="2135981" cy="11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-fotki.yandex.ru/get/4411/129886575.4/0_6b6f0_c7b6abce_X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34" y="4876923"/>
            <a:ext cx="2059208" cy="11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3" y="739449"/>
            <a:ext cx="7886700" cy="411956"/>
          </a:xfrm>
        </p:spPr>
        <p:txBody>
          <a:bodyPr>
            <a:normAutofit/>
          </a:bodyPr>
          <a:lstStyle/>
          <a:p>
            <a:r>
              <a:rPr lang="ru-RU" sz="1500" b="1" dirty="0"/>
              <a:t>                                         </a:t>
            </a:r>
            <a:r>
              <a:rPr lang="ru-RU" sz="1500" b="1" dirty="0">
                <a:latin typeface="+mn-lt"/>
              </a:rPr>
              <a:t>ЗАДАЧИ АССОЦИАЦИИ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5" y="505451"/>
            <a:ext cx="1235642" cy="873545"/>
          </a:xfrm>
        </p:spPr>
      </p:pic>
      <p:sp>
        <p:nvSpPr>
          <p:cNvPr id="5" name="Прямоугольник 4"/>
          <p:cNvSpPr/>
          <p:nvPr/>
        </p:nvSpPr>
        <p:spPr>
          <a:xfrm>
            <a:off x="282012" y="592914"/>
            <a:ext cx="8524430" cy="69861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012" y="1918064"/>
            <a:ext cx="8524430" cy="2406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2012" y="6115266"/>
            <a:ext cx="8524430" cy="371475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38" name="Picture 14" descr="https://image.freepik.com/free-icon/construction-excavator_318-625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45" y="638786"/>
            <a:ext cx="558492" cy="5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ecteh-omsk.su/remont/logo_ei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-2440" r="17204" b="2440"/>
          <a:stretch/>
        </p:blipFill>
        <p:spPr bwMode="auto">
          <a:xfrm>
            <a:off x="7268347" y="685833"/>
            <a:ext cx="748352" cy="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798" y="1369665"/>
            <a:ext cx="8524430" cy="386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Консолидация научного и производственного потенциала добывающих, геологических и производственных организаций Владимирской области, совершенствование эффективной системы исследования и использования недр, воспроизводства минерально-сырьевой базы и недропользования, как основы сырьевой безопасности региона;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Реализация региональной политики в сфере недропользования;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Решение острейших проблем современной отрасли добычи полезных ископаемых в регионе;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Развитие глубокой переработки полезных ископаемых, с последующим перевооружением перерабатывающих производств наукоемкими технологиями, а также внедрение инновационных технологий переработки отходов добычи и переработки нерудного сырья;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Анализ эффективности деятельности существующих </a:t>
            </a:r>
            <a:r>
              <a:rPr lang="ru-RU" sz="1200" dirty="0" err="1"/>
              <a:t>недропользователей</a:t>
            </a:r>
            <a:r>
              <a:rPr lang="ru-RU" sz="1200" dirty="0"/>
              <a:t> и согласование предоставления права пользования недрами новым участникам;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Представление и защита интересов входящих в Ассоциацию предприятий и организаций;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Формирование единого информационного пространства путем сбора, систематизации и распространения информация в области недропользования;</a:t>
            </a:r>
          </a:p>
          <a:p>
            <a:pPr marL="214308" indent="-214308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ru-RU" sz="1200" dirty="0"/>
              <a:t>Обеспечение постоянной эффективной связи между членами Ассоциации и координация их деятельности, разработка рекомендаций на основе прогнозов развития экономики, науки и техники.</a:t>
            </a:r>
          </a:p>
          <a:p>
            <a:pPr marL="214308" indent="-214308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214308" indent="-214308">
              <a:buFont typeface="Wingdings" panose="05000000000000000000" pitchFamily="2" charset="2"/>
              <a:buChar char="v"/>
            </a:pPr>
            <a:endParaRPr lang="ru-RU" sz="1200" dirty="0"/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342892" algn="l"/>
              </a:tabLs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.artfile.ru/s/789640_010214_68_ArtFile_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6" y="4882321"/>
            <a:ext cx="2134378" cy="11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irovnet.ru/files/img/news/90512/687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83" y="4881219"/>
            <a:ext cx="2118992" cy="11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-fotki.yandex.ru/get/6442/137106206.2b3/0_b492e_fcbc10c0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55" y="4882321"/>
            <a:ext cx="2127489" cy="11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islam.ru/sites/default/files/img/obshestvo/2014/09/stroit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36" y="4863251"/>
            <a:ext cx="2076206" cy="11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image.freepik.com/free-icon/excavator_318-47333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12094"/>
          <a:stretch/>
        </p:blipFill>
        <p:spPr bwMode="auto">
          <a:xfrm>
            <a:off x="6624912" y="663260"/>
            <a:ext cx="643435" cy="5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89" y="740832"/>
            <a:ext cx="7886700" cy="411956"/>
          </a:xfrm>
        </p:spPr>
        <p:txBody>
          <a:bodyPr>
            <a:normAutofit/>
          </a:bodyPr>
          <a:lstStyle/>
          <a:p>
            <a:r>
              <a:rPr lang="ru-RU" sz="1500" b="1" dirty="0"/>
              <a:t>                                         </a:t>
            </a:r>
            <a:r>
              <a:rPr lang="ru-RU" sz="1500" b="1" dirty="0">
                <a:latin typeface="+mn-lt"/>
              </a:rPr>
              <a:t>НАПРАВЛЕНИЯ 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" y="509410"/>
            <a:ext cx="1235642" cy="873545"/>
          </a:xfrm>
        </p:spPr>
      </p:pic>
      <p:sp>
        <p:nvSpPr>
          <p:cNvPr id="5" name="Прямоугольник 4"/>
          <p:cNvSpPr/>
          <p:nvPr/>
        </p:nvSpPr>
        <p:spPr>
          <a:xfrm>
            <a:off x="282798" y="594295"/>
            <a:ext cx="8524430" cy="69861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012" y="1918064"/>
            <a:ext cx="8524430" cy="2406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3584" y="6055014"/>
            <a:ext cx="8524430" cy="371475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38" name="Picture 14" descr="https://image.freepik.com/free-icon/construction-excavator_318-625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31" y="640168"/>
            <a:ext cx="558492" cy="5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reepik.com/free-icon/excavator_318-473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59" y="626265"/>
            <a:ext cx="634682" cy="6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ecteh-omsk.su/remont/logo_ei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-2440" r="17204" b="2440"/>
          <a:stretch/>
        </p:blipFill>
        <p:spPr bwMode="auto">
          <a:xfrm>
            <a:off x="7269133" y="687214"/>
            <a:ext cx="748352" cy="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012" y="1274938"/>
            <a:ext cx="8524430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1.Административно-правовое направление деятельности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Разработка региональных законодательных и правовых актов, общественное обсуждение законопроектов, касающихся сферы недропользования и геологии.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Представление и защита интересов членов Ассоциации в органах государственной власти, местного самоуправления, иных органах и организациях.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Координация действий членов Ассоциации по целевым межведомственным программам. 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Борьба с недобросовестной конкуренцией в сфере недропользования.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Разработка принципов гармонизации взаимных юридических и социальных обязательств </a:t>
            </a:r>
            <a:r>
              <a:rPr lang="ru-RU" sz="1200" i="1" dirty="0" err="1"/>
              <a:t>недропользователя</a:t>
            </a:r>
            <a:r>
              <a:rPr lang="ru-RU" sz="1200" i="1" dirty="0"/>
              <a:t> с государственными властями в процессе реализации разведочных</a:t>
            </a:r>
            <a:r>
              <a:rPr lang="en-US" sz="1200" i="1" dirty="0"/>
              <a:t> b</a:t>
            </a:r>
            <a:r>
              <a:rPr lang="ru-RU" sz="1200" i="1" dirty="0"/>
              <a:t>добычных работ, с целью исключения бюрократических барьеров и уголовно-коррупционных схем.</a:t>
            </a:r>
            <a:endParaRPr lang="en-US" sz="1200" i="1" dirty="0"/>
          </a:p>
          <a:p>
            <a:endParaRPr lang="en-US" sz="1013" i="1" dirty="0"/>
          </a:p>
          <a:p>
            <a:r>
              <a:rPr lang="ru-RU" sz="1050" dirty="0"/>
              <a:t> </a:t>
            </a:r>
            <a:r>
              <a:rPr lang="ru-RU" sz="1200" b="1" dirty="0"/>
              <a:t>2.Технико-экономическое направление деятельности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Реализация научно-технического потенциала членов партнерства при разработке, продвижении и внедрении передовых технологий, оборудования, приборов и материалов, соответствующих мировому уровню.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Создание единой независимой </a:t>
            </a:r>
            <a:r>
              <a:rPr lang="ru-RU" sz="1200" i="1" dirty="0" err="1"/>
              <a:t>маркшрейдерской</a:t>
            </a:r>
            <a:r>
              <a:rPr lang="ru-RU" sz="1200" i="1" dirty="0"/>
              <a:t> службы.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Создание системы мониторинга грузоперевозок. 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Создание рейтингового реестра организаций-</a:t>
            </a:r>
            <a:r>
              <a:rPr lang="ru-RU" sz="1200" i="1" dirty="0" err="1"/>
              <a:t>недропользователей</a:t>
            </a:r>
            <a:r>
              <a:rPr lang="ru-RU" sz="1200" i="1" dirty="0"/>
              <a:t>, в том числе членов Ассоциации, на основании независимых экспертных финансово-экономических оценок с целью поддержки участия квалифицированных организаций в реализации инвестиционных проектов, тендеров, аукционов и конкурсов.</a:t>
            </a:r>
            <a:endParaRPr lang="ru-RU" sz="1200" dirty="0"/>
          </a:p>
          <a:p>
            <a:pPr marL="214308" indent="-214308">
              <a:buFont typeface="Wingdings" panose="05000000000000000000" pitchFamily="2" charset="2"/>
              <a:buChar char="v"/>
            </a:pPr>
            <a:endParaRPr lang="ru-RU" sz="900" dirty="0"/>
          </a:p>
          <a:p>
            <a:pPr marL="214308" indent="-214308">
              <a:buFont typeface="Wingdings" panose="05000000000000000000" pitchFamily="2" charset="2"/>
              <a:buChar char="v"/>
            </a:pPr>
            <a:endParaRPr lang="ru-RU" sz="900" dirty="0"/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342892" algn="l"/>
              </a:tabLst>
            </a:pPr>
            <a:endParaRPr lang="ru-RU" sz="11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quarryservice.ru/upload/uj440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" y="4868518"/>
            <a:ext cx="2134382" cy="11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pminerals.ru/sites/default/files/10570-3osnovnaya_640x480-dlya_ikon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90" y="4859292"/>
            <a:ext cx="2110892" cy="11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d-rmz.ru/files/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40" y="4876294"/>
            <a:ext cx="2138156" cy="11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orvestnik.ru/wp-content/uploads/2015/08/DSC_134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40" y="4878720"/>
            <a:ext cx="2059206" cy="11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16" y="693244"/>
            <a:ext cx="7886700" cy="411956"/>
          </a:xfrm>
        </p:spPr>
        <p:txBody>
          <a:bodyPr>
            <a:normAutofit/>
          </a:bodyPr>
          <a:lstStyle/>
          <a:p>
            <a:r>
              <a:rPr lang="ru-RU" sz="1500" b="1" dirty="0"/>
              <a:t>                                         </a:t>
            </a:r>
            <a:r>
              <a:rPr lang="ru-RU" sz="1500" b="1" dirty="0">
                <a:latin typeface="+mn-lt"/>
              </a:rPr>
              <a:t>НАПРАВЛЕНИЯ 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1" y="461822"/>
            <a:ext cx="1235642" cy="873545"/>
          </a:xfrm>
        </p:spPr>
      </p:pic>
      <p:sp>
        <p:nvSpPr>
          <p:cNvPr id="5" name="Прямоугольник 4"/>
          <p:cNvSpPr/>
          <p:nvPr/>
        </p:nvSpPr>
        <p:spPr>
          <a:xfrm>
            <a:off x="328525" y="546707"/>
            <a:ext cx="8524430" cy="69861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012" y="1918064"/>
            <a:ext cx="8524430" cy="2406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787" y="6151767"/>
            <a:ext cx="8524430" cy="371475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38" name="Picture 14" descr="https://image.freepik.com/free-icon/construction-excavator_318-625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58" y="592580"/>
            <a:ext cx="558492" cy="5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.freepik.com/free-icon/excavator_318-473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86" y="578676"/>
            <a:ext cx="634682" cy="6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ecteh-omsk.su/remont/logo_ei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-2440" r="17204" b="2440"/>
          <a:stretch/>
        </p:blipFill>
        <p:spPr bwMode="auto">
          <a:xfrm>
            <a:off x="7314860" y="639626"/>
            <a:ext cx="748352" cy="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787" y="1219768"/>
            <a:ext cx="8524430" cy="434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3.Научно-производственное направление деятельности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Участие в формировании правил профессиональной деятельности в области недропользования, включая разработку стандартов, инструкций, методических рекомендаций и других нормативно-методических документов.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Организация и проведение конференций, семинаров, выставок, круглых по актуальным вопросам недропользования, с целью обобщения и передачи опыта, апробирования новых технологий, повышения профессионального уровня специалистов, презентации продукции, поиска новых рынков сбыта.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Создание банка данных молодых специалистов и профессионалов для обеспечения и реализации целевых проектов Ассоциации.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 </a:t>
            </a:r>
            <a:r>
              <a:rPr lang="ru-RU" sz="1200" b="1" dirty="0"/>
              <a:t>4.Социальное направление деятельности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Выявление проблемных точек и сбор жалоб у населения, находящегося вблизи проведения работ по добыче и переработке полезных ископаемых.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Контроль выполнения социальных соглашений и социальных обязательств </a:t>
            </a:r>
            <a:r>
              <a:rPr lang="ru-RU" sz="1200" i="1" dirty="0" err="1"/>
              <a:t>недропользователей</a:t>
            </a:r>
            <a:r>
              <a:rPr lang="ru-RU" sz="1200" i="1" dirty="0"/>
              <a:t> с муниципалитетами.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Создание ежегодного плана помощи социально-направленным учреждениям (дет. сады, школы, мед. учреждения и др.)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endParaRPr lang="ru-RU" sz="1200" i="1" dirty="0"/>
          </a:p>
          <a:p>
            <a:r>
              <a:rPr lang="ru-RU" sz="1200" dirty="0"/>
              <a:t> </a:t>
            </a:r>
            <a:r>
              <a:rPr lang="ru-RU" sz="1200" b="1" dirty="0"/>
              <a:t>5.Внешнеэкономическое направление деятельности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Координация деятельности членов Ассоциации на федеральном рынке.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Представление организаций-членов Ассоциации на различных форумах.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Расширение обмена опытом и целевого сотрудничества. </a:t>
            </a:r>
          </a:p>
          <a:p>
            <a:pPr marL="128585" indent="-128585">
              <a:buFont typeface="Wingdings" panose="05000000000000000000" pitchFamily="2" charset="2"/>
              <a:buChar char="v"/>
            </a:pPr>
            <a:r>
              <a:rPr lang="ru-RU" sz="1200" i="1" dirty="0"/>
              <a:t>Создание конкурентно способной сырьевой базы.</a:t>
            </a:r>
            <a:endParaRPr lang="ru-RU" sz="1200" dirty="0"/>
          </a:p>
          <a:p>
            <a:pPr marL="128585" indent="-128585">
              <a:buFont typeface="Wingdings" panose="05000000000000000000" pitchFamily="2" charset="2"/>
              <a:buChar char="v"/>
            </a:pPr>
            <a:endParaRPr lang="ru-RU" sz="900" i="1" dirty="0"/>
          </a:p>
          <a:p>
            <a:endParaRPr lang="ru-RU" sz="900" dirty="0"/>
          </a:p>
          <a:p>
            <a:pPr marL="214308" indent="-214308">
              <a:buFont typeface="Wingdings" panose="05000000000000000000" pitchFamily="2" charset="2"/>
              <a:buChar char="v"/>
            </a:pPr>
            <a:endParaRPr lang="ru-RU" sz="900" dirty="0"/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342892" algn="l"/>
              </a:tabLst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rjob.ru/upload/iblock/bdb/bdbe27c9db7921043c60f670389cd0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7" y="4984586"/>
            <a:ext cx="2134382" cy="11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kurse.ua/i/2011-06/razreshit-izyatie-selkhozzemel-dlya-dobychi-torf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32" y="4977919"/>
            <a:ext cx="2134382" cy="11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oncharnoe-delo.ru/wp-content/uploads/2011/04/glina_v_ruka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79" y="4939717"/>
            <a:ext cx="2058056" cy="11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tvernedra.ru/img/dobichapesk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51" y="4953861"/>
            <a:ext cx="2114666" cy="11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91" y="761066"/>
            <a:ext cx="7886700" cy="411956"/>
          </a:xfrm>
        </p:spPr>
        <p:txBody>
          <a:bodyPr>
            <a:normAutofit/>
          </a:bodyPr>
          <a:lstStyle/>
          <a:p>
            <a:r>
              <a:rPr lang="ru-RU" sz="1500" b="1" dirty="0"/>
              <a:t>                                         </a:t>
            </a:r>
            <a:r>
              <a:rPr lang="ru-RU" sz="1500" b="1" dirty="0">
                <a:latin typeface="+mn-lt"/>
              </a:rPr>
              <a:t>СТРУКТУРА АССОЦИАЦИИ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6" y="529644"/>
            <a:ext cx="1235642" cy="873545"/>
          </a:xfrm>
        </p:spPr>
      </p:pic>
      <p:sp>
        <p:nvSpPr>
          <p:cNvPr id="5" name="Прямоугольник 4"/>
          <p:cNvSpPr/>
          <p:nvPr/>
        </p:nvSpPr>
        <p:spPr>
          <a:xfrm>
            <a:off x="283600" y="614529"/>
            <a:ext cx="8524430" cy="69861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012" y="1918064"/>
            <a:ext cx="8524430" cy="2406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2012" y="6122017"/>
            <a:ext cx="8524430" cy="371475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38" name="Picture 14" descr="https://image.freepik.com/free-icon/construction-excavator_318-625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33" y="660402"/>
            <a:ext cx="558492" cy="5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pecteh-omsk.su/remont/logo_ei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-2440" r="17204" b="2440"/>
          <a:stretch/>
        </p:blipFill>
        <p:spPr bwMode="auto">
          <a:xfrm>
            <a:off x="7269935" y="707448"/>
            <a:ext cx="748352" cy="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012" y="1874033"/>
            <a:ext cx="8524430" cy="41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Wingdings" panose="05000000000000000000" pitchFamily="2" charset="2"/>
              <a:buChar char="v"/>
            </a:pPr>
            <a:endParaRPr lang="ru-RU" sz="900" dirty="0"/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342892" algn="l"/>
              </a:tabLst>
            </a:pPr>
            <a:endParaRPr lang="ru-RU" sz="11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87" y="1374026"/>
            <a:ext cx="7193051" cy="4686489"/>
          </a:xfrm>
          <a:prstGeom prst="rect">
            <a:avLst/>
          </a:prstGeom>
        </p:spPr>
      </p:pic>
      <p:pic>
        <p:nvPicPr>
          <p:cNvPr id="57" name="Picture 16" descr="https://image.freepik.com/free-icon/excavator_318-4733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9" b="12094"/>
          <a:stretch/>
        </p:blipFill>
        <p:spPr bwMode="auto">
          <a:xfrm>
            <a:off x="6626500" y="684875"/>
            <a:ext cx="643435" cy="5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24" y="536149"/>
            <a:ext cx="4091985" cy="289285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prstMaterial="metal"/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62189" y="3429000"/>
            <a:ext cx="4564856" cy="23431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600017, </a:t>
            </a:r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Владимир,</a:t>
            </a:r>
          </a:p>
          <a:p>
            <a:pPr algn="ctr"/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ул. Мира 15 «В», офис 302</a:t>
            </a:r>
          </a:p>
          <a:p>
            <a:pPr algn="ctr"/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+7 (4922)37-95-04</a:t>
            </a:r>
          </a:p>
          <a:p>
            <a:pPr algn="ctr"/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+7 (903)833-77-22</a:t>
            </a:r>
          </a:p>
          <a:p>
            <a:pPr algn="ctr"/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anvo33@mail.ru</a:t>
            </a:r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anvo33.ru</a:t>
            </a:r>
            <a:endParaRPr lang="ru-RU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4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291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                                     ОБ АССОЦИАЦИИ</vt:lpstr>
      <vt:lpstr>                                         ОБРАЩЕНИЕ ПРЕДСЕДАТЕЛЯ</vt:lpstr>
      <vt:lpstr>                                         ЗАДАЧИ АССОЦИАЦИИ</vt:lpstr>
      <vt:lpstr>                                         НАПРАВЛЕНИЯ ДЕЯТЕЛЬНОСТИ</vt:lpstr>
      <vt:lpstr>                                         НАПРАВЛЕНИЯ ДЕЯТЕЛЬНОСТИ</vt:lpstr>
      <vt:lpstr>                                         СТРУКТУРА АССОЦИАЦИИ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Zryanin</dc:creator>
  <cp:lastModifiedBy>Artem Zryanin</cp:lastModifiedBy>
  <cp:revision>30</cp:revision>
  <cp:lastPrinted>2015-12-17T22:17:41Z</cp:lastPrinted>
  <dcterms:created xsi:type="dcterms:W3CDTF">2015-12-17T18:31:41Z</dcterms:created>
  <dcterms:modified xsi:type="dcterms:W3CDTF">2015-12-17T22:19:36Z</dcterms:modified>
</cp:coreProperties>
</file>